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6"/>
  </p:notesMasterIdLst>
  <p:handoutMasterIdLst>
    <p:handoutMasterId r:id="rId27"/>
  </p:handoutMasterIdLst>
  <p:sldIdLst>
    <p:sldId id="256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57" r:id="rId2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2123"/>
    <a:srgbClr val="EC821C"/>
    <a:srgbClr val="156734"/>
    <a:srgbClr val="156635"/>
    <a:srgbClr val="156834"/>
    <a:srgbClr val="1C1C1C"/>
    <a:srgbClr val="292929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3357" autoAdjust="0"/>
  </p:normalViewPr>
  <p:slideViewPr>
    <p:cSldViewPr>
      <p:cViewPr>
        <p:scale>
          <a:sx n="100" d="100"/>
          <a:sy n="100" d="100"/>
        </p:scale>
        <p:origin x="-300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2327818" y="5987973"/>
            <a:ext cx="3943348" cy="605913"/>
            <a:chOff x="2762252" y="6096000"/>
            <a:chExt cx="3943348" cy="605913"/>
          </a:xfrm>
        </p:grpSpPr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7440" y="6229915"/>
              <a:ext cx="1108160" cy="33808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600" y="6276539"/>
              <a:ext cx="1561392" cy="244834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2252" y="6096000"/>
              <a:ext cx="511263" cy="605913"/>
            </a:xfrm>
            <a:prstGeom prst="rect">
              <a:avLst/>
            </a:prstGeom>
          </p:spPr>
        </p:pic>
      </p:grp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3716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130425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712123"/>
              </a:buClr>
              <a:defRPr sz="2800"/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pictures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20574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364" y="4688919"/>
            <a:ext cx="6065273" cy="19404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4988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200"/>
            <a:ext cx="9144000" cy="12048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5" r:id="rId3"/>
    <p:sldLayoutId id="2147483667" r:id="rId4"/>
    <p:sldLayoutId id="2147483668" r:id="rId5"/>
    <p:sldLayoutId id="2147483666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894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14400" y="1447800"/>
            <a:ext cx="7543800" cy="1828800"/>
          </a:xfrm>
        </p:spPr>
        <p:txBody>
          <a:bodyPr/>
          <a:lstStyle/>
          <a:p>
            <a:r>
              <a:rPr lang="en-US" sz="4000" b="1" dirty="0"/>
              <a:t>Piloting SLATE in the Ethiopian Highlands: process and key lessons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447800" y="3581400"/>
            <a:ext cx="6629400" cy="1219200"/>
          </a:xfrm>
        </p:spPr>
        <p:txBody>
          <a:bodyPr/>
          <a:lstStyle/>
          <a:p>
            <a:r>
              <a:rPr lang="en-US" sz="2400" b="1" dirty="0" smtClean="0"/>
              <a:t>A</a:t>
            </a:r>
            <a:r>
              <a:rPr lang="en-US" sz="2400" b="1" dirty="0"/>
              <a:t>mare Haileslassie  (Dr.)</a:t>
            </a:r>
          </a:p>
          <a:p>
            <a:r>
              <a:rPr lang="en-US" sz="2400" dirty="0" smtClean="0"/>
              <a:t> </a:t>
            </a:r>
            <a:r>
              <a:rPr lang="en-US" sz="2400" b="1" dirty="0"/>
              <a:t>SLATE Training for Africa RISING / NBDC</a:t>
            </a:r>
            <a:br>
              <a:rPr lang="en-US" sz="2400" b="1" dirty="0"/>
            </a:br>
            <a:r>
              <a:rPr lang="en-US" sz="2400" b="1" dirty="0"/>
              <a:t>Addis Ababa / </a:t>
            </a:r>
            <a:r>
              <a:rPr lang="en-US" sz="2400" b="1" dirty="0" err="1"/>
              <a:t>Jeldu</a:t>
            </a:r>
            <a:r>
              <a:rPr lang="en-US" sz="2400" b="1" dirty="0"/>
              <a:t>. 1 - 5 April </a:t>
            </a:r>
            <a:r>
              <a:rPr lang="en-US" sz="2400" b="1" dirty="0"/>
              <a:t>2013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52400" y="914400"/>
            <a:ext cx="9296400" cy="990600"/>
          </a:xfrm>
        </p:spPr>
        <p:txBody>
          <a:bodyPr/>
          <a:lstStyle/>
          <a:p>
            <a:pPr algn="ctr"/>
            <a:r>
              <a:rPr lang="en-GB" dirty="0"/>
              <a:t>Key lessons-result</a:t>
            </a:r>
            <a:r>
              <a:rPr lang="en-US" sz="4400" dirty="0">
                <a:latin typeface="Arial Narrow" pitchFamily="34" charset="0"/>
              </a:rPr>
              <a:t/>
            </a:r>
            <a:br>
              <a:rPr lang="en-US" sz="4400" dirty="0">
                <a:latin typeface="Arial Narrow" pitchFamily="34" charset="0"/>
              </a:rPr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1" y="2133600"/>
            <a:ext cx="78570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Wingdings" pitchFamily="2" charset="2"/>
              <a:buChar char="§"/>
              <a:defRPr/>
            </a:pP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  <a:p>
            <a:pPr marL="914400" lvl="1" indent="-457200">
              <a:buFont typeface="Wingdings" pitchFamily="2" charset="2"/>
              <a:buChar char="§"/>
              <a:defRPr/>
            </a:pP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3400" y="2480370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2" indent="-457200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3400" y="1792069"/>
            <a:ext cx="7696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GB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Variation in the mean values of livestock and crop based livelihood capital across the livelihood  index based farm clusters </a:t>
            </a: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1867303"/>
              </p:ext>
            </p:extLst>
          </p:nvPr>
        </p:nvGraphicFramePr>
        <p:xfrm>
          <a:off x="533400" y="3733800"/>
          <a:ext cx="8001000" cy="2027237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257300"/>
                <a:gridCol w="1257300"/>
                <a:gridCol w="1257300"/>
                <a:gridCol w="1257300"/>
                <a:gridCol w="1447800"/>
                <a:gridCol w="1524000"/>
              </a:tblGrid>
              <a:tr h="914543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Livelihood index clusters</a:t>
                      </a:r>
                      <a:endParaRPr lang="en-US" sz="1800" dirty="0"/>
                    </a:p>
                  </a:txBody>
                  <a:tcPr marL="91431" marR="91431" marT="45727" marB="45727">
                    <a:solidFill>
                      <a:srgbClr val="76212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Land area (ha)</a:t>
                      </a:r>
                      <a:endParaRPr lang="en-US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1" marR="91431" marT="45727" marB="45727">
                    <a:solidFill>
                      <a:srgbClr val="76212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Non-crop land (ha)</a:t>
                      </a:r>
                      <a:endParaRPr lang="en-US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1" marR="91431" marT="45727" marB="45727">
                    <a:solidFill>
                      <a:srgbClr val="76212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Livestock units</a:t>
                      </a:r>
                      <a:endParaRPr lang="en-US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1" marR="91431" marT="45727" marB="45727">
                    <a:solidFill>
                      <a:srgbClr val="76212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Large : small ruminants</a:t>
                      </a:r>
                      <a:endParaRPr lang="en-US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1" marR="91431" marT="45727" marB="45727">
                    <a:solidFill>
                      <a:srgbClr val="76212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Productive family members</a:t>
                      </a:r>
                      <a:endParaRPr lang="en-US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1" marR="91431" marT="45727" marB="45727">
                    <a:solidFill>
                      <a:srgbClr val="762123"/>
                    </a:solidFill>
                  </a:tcPr>
                </a:tc>
              </a:tr>
              <a:tr h="370898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 Narrow" pitchFamily="34" charset="0"/>
                        </a:rPr>
                        <a:t>High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Arial Narrow" pitchFamily="34" charset="0"/>
                      </a:endParaRPr>
                    </a:p>
                  </a:txBody>
                  <a:tcPr marL="91431" marR="91431" marT="45727" marB="45727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4.6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91431" marR="91431" marT="45727" marB="45727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 Narrow" pitchFamily="34" charset="0"/>
                        </a:rPr>
                        <a:t>1.6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Arial Narrow" pitchFamily="34" charset="0"/>
                      </a:endParaRPr>
                    </a:p>
                  </a:txBody>
                  <a:tcPr marL="91431" marR="91431" marT="45727" marB="45727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rial Narrow" pitchFamily="34" charset="0"/>
                        </a:rPr>
                        <a:t>7.2</a:t>
                      </a:r>
                      <a:endParaRPr lang="en-US" sz="1800" b="1" dirty="0">
                        <a:solidFill>
                          <a:srgbClr val="0070C0"/>
                        </a:solidFill>
                        <a:latin typeface="Arial Narrow" pitchFamily="34" charset="0"/>
                      </a:endParaRPr>
                    </a:p>
                  </a:txBody>
                  <a:tcPr marL="91431" marR="91431" marT="45727" marB="45727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 Narrow" pitchFamily="34" charset="0"/>
                        </a:rPr>
                        <a:t>0.73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Arial Narrow" pitchFamily="34" charset="0"/>
                      </a:endParaRPr>
                    </a:p>
                  </a:txBody>
                  <a:tcPr marL="91431" marR="91431" marT="45727" marB="45727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 Narrow" pitchFamily="34" charset="0"/>
                        </a:rPr>
                        <a:t>4.6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Arial Narrow" pitchFamily="34" charset="0"/>
                      </a:endParaRPr>
                    </a:p>
                  </a:txBody>
                  <a:tcPr marL="91431" marR="91431" marT="45727" marB="45727">
                    <a:solidFill>
                      <a:schemeClr val="lt1"/>
                    </a:solidFill>
                  </a:tcPr>
                </a:tc>
              </a:tr>
              <a:tr h="370898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latin typeface="Arial Narrow" pitchFamily="34" charset="0"/>
                        </a:rPr>
                        <a:t>Medium</a:t>
                      </a:r>
                      <a:endParaRPr lang="en-US" sz="1800" b="1" dirty="0">
                        <a:latin typeface="Arial Narrow" pitchFamily="34" charset="0"/>
                      </a:endParaRPr>
                    </a:p>
                  </a:txBody>
                  <a:tcPr marL="91431" marR="91431" marT="45727" marB="45727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4.9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91431" marR="91431" marT="45727" marB="45727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 Narrow" pitchFamily="34" charset="0"/>
                        </a:rPr>
                        <a:t>2.3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Arial Narrow" pitchFamily="34" charset="0"/>
                      </a:endParaRPr>
                    </a:p>
                  </a:txBody>
                  <a:tcPr marL="91431" marR="91431" marT="45727" marB="45727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rial Narrow" pitchFamily="34" charset="0"/>
                        </a:rPr>
                        <a:t>7.6</a:t>
                      </a:r>
                      <a:endParaRPr lang="en-US" sz="1800" b="1" dirty="0">
                        <a:solidFill>
                          <a:srgbClr val="0070C0"/>
                        </a:solidFill>
                        <a:latin typeface="Arial Narrow" pitchFamily="34" charset="0"/>
                      </a:endParaRPr>
                    </a:p>
                  </a:txBody>
                  <a:tcPr marL="91431" marR="91431" marT="45727" marB="45727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 Narrow" pitchFamily="34" charset="0"/>
                        </a:rPr>
                        <a:t>0.68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Arial Narrow" pitchFamily="34" charset="0"/>
                      </a:endParaRPr>
                    </a:p>
                  </a:txBody>
                  <a:tcPr marL="91431" marR="91431" marT="45727" marB="45727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 Narrow" pitchFamily="34" charset="0"/>
                        </a:rPr>
                        <a:t>4.6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Arial Narrow" pitchFamily="34" charset="0"/>
                      </a:endParaRPr>
                    </a:p>
                  </a:txBody>
                  <a:tcPr marL="91431" marR="91431" marT="45727" marB="45727">
                    <a:solidFill>
                      <a:schemeClr val="lt1"/>
                    </a:solidFill>
                  </a:tcPr>
                </a:tc>
              </a:tr>
              <a:tr h="370898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latin typeface="Arial Narrow" pitchFamily="34" charset="0"/>
                        </a:rPr>
                        <a:t>Low</a:t>
                      </a:r>
                      <a:endParaRPr lang="en-US" sz="1800" b="1" dirty="0">
                        <a:latin typeface="Arial Narrow" pitchFamily="34" charset="0"/>
                      </a:endParaRPr>
                    </a:p>
                  </a:txBody>
                  <a:tcPr marL="91431" marR="91431" marT="45727" marB="45727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3.4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91431" marR="91431" marT="45727" marB="45727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 Narrow" pitchFamily="34" charset="0"/>
                        </a:rPr>
                        <a:t>1.4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Arial Narrow" pitchFamily="34" charset="0"/>
                      </a:endParaRPr>
                    </a:p>
                  </a:txBody>
                  <a:tcPr marL="91431" marR="91431" marT="45727" marB="45727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rial Narrow" pitchFamily="34" charset="0"/>
                        </a:rPr>
                        <a:t>5.2</a:t>
                      </a:r>
                      <a:endParaRPr lang="en-US" sz="1800" b="1" dirty="0">
                        <a:solidFill>
                          <a:srgbClr val="0070C0"/>
                        </a:solidFill>
                        <a:latin typeface="Arial Narrow" pitchFamily="34" charset="0"/>
                      </a:endParaRPr>
                    </a:p>
                  </a:txBody>
                  <a:tcPr marL="91431" marR="91431" marT="45727" marB="45727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 Narrow" pitchFamily="34" charset="0"/>
                        </a:rPr>
                        <a:t>0.82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Arial Narrow" pitchFamily="34" charset="0"/>
                      </a:endParaRPr>
                    </a:p>
                  </a:txBody>
                  <a:tcPr marL="91431" marR="91431" marT="45727" marB="45727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 Narrow" pitchFamily="34" charset="0"/>
                        </a:rPr>
                        <a:t>4.1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Arial Narrow" pitchFamily="34" charset="0"/>
                      </a:endParaRPr>
                    </a:p>
                  </a:txBody>
                  <a:tcPr marL="91431" marR="91431" marT="45727" marB="45727"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571500" y="6096000"/>
            <a:ext cx="66675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Dependency on single livelihood asset ?</a:t>
            </a:r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27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52400" y="914400"/>
            <a:ext cx="9296400" cy="990600"/>
          </a:xfrm>
        </p:spPr>
        <p:txBody>
          <a:bodyPr/>
          <a:lstStyle/>
          <a:p>
            <a:pPr algn="ctr"/>
            <a:r>
              <a:rPr lang="en-GB" dirty="0" smtClean="0"/>
              <a:t>Key lessons-result</a:t>
            </a:r>
            <a:endParaRPr lang="en-US" sz="6600" dirty="0"/>
          </a:p>
        </p:txBody>
      </p:sp>
      <p:sp>
        <p:nvSpPr>
          <p:cNvPr id="4" name="Rectangle 3"/>
          <p:cNvSpPr/>
          <p:nvPr/>
        </p:nvSpPr>
        <p:spPr>
          <a:xfrm>
            <a:off x="76201" y="2133600"/>
            <a:ext cx="78570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Wingdings" pitchFamily="2" charset="2"/>
              <a:buChar char="§"/>
              <a:defRPr/>
            </a:pP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  <a:p>
            <a:pPr marL="914400" lvl="1" indent="-457200">
              <a:buFont typeface="Wingdings" pitchFamily="2" charset="2"/>
              <a:buChar char="§"/>
              <a:defRPr/>
            </a:pP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3400" y="2480370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2" indent="-457200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1000" y="1787873"/>
            <a:ext cx="37338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Share of livelihood assets based farm cluster across the biophysical strata</a:t>
            </a:r>
          </a:p>
          <a:p>
            <a:pPr marL="457200" indent="-457200">
              <a:buFont typeface="Wingdings" pitchFamily="2" charset="2"/>
              <a:buChar char="§"/>
            </a:pPr>
            <a:endParaRPr lang="en-GB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Lessons: biophysical based clustering  may be </a:t>
            </a:r>
            <a:r>
              <a:rPr lang="en-GB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generalization</a:t>
            </a:r>
          </a:p>
          <a:p>
            <a:pPr marL="457200" indent="-457200">
              <a:buFont typeface="Wingdings" pitchFamily="2" charset="2"/>
              <a:buChar char="§"/>
            </a:pP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Arial Narrow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endParaRPr lang="en-GB" dirty="0" smtClean="0">
              <a:solidFill>
                <a:schemeClr val="tx1">
                  <a:lumMod val="85000"/>
                  <a:lumOff val="15000"/>
                </a:schemeClr>
              </a:solidFill>
              <a:latin typeface="Arial Narrow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Arial Narrow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endParaRPr lang="en-GB" dirty="0" smtClean="0">
              <a:solidFill>
                <a:schemeClr val="tx1">
                  <a:lumMod val="85000"/>
                  <a:lumOff val="15000"/>
                </a:schemeClr>
              </a:solidFill>
              <a:latin typeface="Arial Narrow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10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51920" y="1844824"/>
            <a:ext cx="5141445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82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52400" y="914400"/>
            <a:ext cx="9296400" cy="990600"/>
          </a:xfrm>
        </p:spPr>
        <p:txBody>
          <a:bodyPr/>
          <a:lstStyle/>
          <a:p>
            <a:pPr algn="ctr"/>
            <a:r>
              <a:rPr lang="en-GB" dirty="0"/>
              <a:t>Key lessons-result</a:t>
            </a:r>
            <a:endParaRPr lang="en-US" sz="6600" dirty="0"/>
          </a:p>
        </p:txBody>
      </p:sp>
      <p:sp>
        <p:nvSpPr>
          <p:cNvPr id="4" name="Rectangle 3"/>
          <p:cNvSpPr/>
          <p:nvPr/>
        </p:nvSpPr>
        <p:spPr>
          <a:xfrm>
            <a:off x="76201" y="2133600"/>
            <a:ext cx="78570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Wingdings" pitchFamily="2" charset="2"/>
              <a:buChar char="§"/>
              <a:defRPr/>
            </a:pP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  <a:p>
            <a:pPr marL="914400" lvl="1" indent="-457200">
              <a:buFont typeface="Wingdings" pitchFamily="2" charset="2"/>
              <a:buChar char="§"/>
              <a:defRPr/>
            </a:pP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3400" y="2480370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2" indent="-457200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1000" y="1787873"/>
            <a:ext cx="373380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Variation of livelihood assets index  the across the livelihood status cluster </a:t>
            </a:r>
          </a:p>
          <a:p>
            <a:pPr marL="457200" indent="-457200">
              <a:buFont typeface="Wingdings" pitchFamily="2" charset="2"/>
              <a:buChar char="§"/>
            </a:pPr>
            <a:endParaRPr lang="en-GB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Distinct differences between clusters</a:t>
            </a:r>
          </a:p>
          <a:p>
            <a:pPr marL="457200" indent="-457200">
              <a:buFont typeface="Wingdings" pitchFamily="2" charset="2"/>
              <a:buChar char="§"/>
            </a:pPr>
            <a:endParaRPr lang="en-GB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importance of different assets is different across clusters</a:t>
            </a:r>
          </a:p>
          <a:p>
            <a:pPr marL="457200" indent="-457200">
              <a:buFont typeface="Wingdings" pitchFamily="2" charset="2"/>
              <a:buChar char="§"/>
            </a:pP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Arial Narrow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endParaRPr lang="en-GB" dirty="0" smtClean="0">
              <a:solidFill>
                <a:schemeClr val="tx1">
                  <a:lumMod val="85000"/>
                  <a:lumOff val="15000"/>
                </a:schemeClr>
              </a:solidFill>
              <a:latin typeface="Arial Narrow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Arial Narrow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endParaRPr lang="en-GB" dirty="0" smtClean="0">
              <a:solidFill>
                <a:schemeClr val="tx1">
                  <a:lumMod val="85000"/>
                  <a:lumOff val="15000"/>
                </a:schemeClr>
              </a:solidFill>
              <a:latin typeface="Arial Narrow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97400" y="2063939"/>
            <a:ext cx="4384328" cy="319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19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52400" y="838200"/>
            <a:ext cx="9296400" cy="762000"/>
          </a:xfrm>
        </p:spPr>
        <p:txBody>
          <a:bodyPr/>
          <a:lstStyle/>
          <a:p>
            <a:pPr algn="ctr"/>
            <a:r>
              <a:rPr lang="en-GB" dirty="0"/>
              <a:t>Key lessons-result</a:t>
            </a:r>
            <a:endParaRPr lang="en-US" sz="6600" dirty="0"/>
          </a:p>
        </p:txBody>
      </p:sp>
      <p:sp>
        <p:nvSpPr>
          <p:cNvPr id="4" name="Rectangle 3"/>
          <p:cNvSpPr/>
          <p:nvPr/>
        </p:nvSpPr>
        <p:spPr>
          <a:xfrm>
            <a:off x="76201" y="2133600"/>
            <a:ext cx="78570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Wingdings" pitchFamily="2" charset="2"/>
              <a:buChar char="§"/>
              <a:defRPr/>
            </a:pP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  <a:p>
            <a:pPr marL="914400" lvl="1" indent="-457200">
              <a:buFont typeface="Wingdings" pitchFamily="2" charset="2"/>
              <a:buChar char="§"/>
              <a:defRPr/>
            </a:pP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3400" y="2480370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2" indent="-457200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1000" y="1787873"/>
            <a:ext cx="30480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GB" sz="2400" dirty="0" smtClean="0"/>
              <a:t>Vulnerability</a:t>
            </a:r>
            <a:r>
              <a:rPr lang="en-GB" sz="2400" dirty="0"/>
              <a:t>: the low </a:t>
            </a: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livelihood status cluster are more vulnerable </a:t>
            </a:r>
          </a:p>
          <a:p>
            <a:pPr marL="457200" indent="-457200">
              <a:buFont typeface="Wingdings" pitchFamily="2" charset="2"/>
              <a:buChar char="§"/>
            </a:pPr>
            <a:endParaRPr lang="en-GB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But still expect more from the same livelihood assets: lack of alternative?</a:t>
            </a:r>
          </a:p>
          <a:p>
            <a:pPr marL="457200" indent="-457200">
              <a:buFont typeface="Wingdings" pitchFamily="2" charset="2"/>
              <a:buChar char="§"/>
            </a:pP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Arial Narrow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endParaRPr lang="en-GB" dirty="0" smtClean="0">
              <a:solidFill>
                <a:schemeClr val="tx1">
                  <a:lumMod val="85000"/>
                  <a:lumOff val="15000"/>
                </a:schemeClr>
              </a:solidFill>
              <a:latin typeface="Arial Narrow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Arial Narrow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endParaRPr lang="en-GB" dirty="0" smtClean="0">
              <a:solidFill>
                <a:schemeClr val="tx1">
                  <a:lumMod val="85000"/>
                  <a:lumOff val="15000"/>
                </a:schemeClr>
              </a:solidFill>
              <a:latin typeface="Arial Narrow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Arial Narrow" pitchFamily="34" charset="0"/>
            </a:endParaRPr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6071976"/>
              </p:ext>
            </p:extLst>
          </p:nvPr>
        </p:nvGraphicFramePr>
        <p:xfrm>
          <a:off x="3276600" y="1676400"/>
          <a:ext cx="5601470" cy="2819788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120294"/>
                <a:gridCol w="1120294"/>
                <a:gridCol w="1120294"/>
                <a:gridCol w="1120294"/>
                <a:gridCol w="1120294"/>
              </a:tblGrid>
              <a:tr h="676680">
                <a:tc>
                  <a:txBody>
                    <a:bodyPr/>
                    <a:lstStyle/>
                    <a:p>
                      <a:endParaRPr lang="en-US" sz="1800" b="1" dirty="0">
                        <a:latin typeface="Arial Narrow" pitchFamily="34" charset="0"/>
                      </a:endParaRPr>
                    </a:p>
                  </a:txBody>
                  <a:tcPr marT="45734" marB="45734">
                    <a:solidFill>
                      <a:srgbClr val="76212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latin typeface="Arial Narrow" pitchFamily="34" charset="0"/>
                        </a:rPr>
                        <a:t>Access</a:t>
                      </a:r>
                      <a:r>
                        <a:rPr lang="en-GB" sz="1800" b="1" baseline="0" dirty="0" smtClean="0">
                          <a:latin typeface="Arial Narrow" pitchFamily="34" charset="0"/>
                        </a:rPr>
                        <a:t> to feed</a:t>
                      </a:r>
                      <a:endParaRPr lang="en-US" sz="1800" b="1" dirty="0" smtClean="0">
                        <a:latin typeface="Arial Narrow" pitchFamily="34" charset="0"/>
                      </a:endParaRPr>
                    </a:p>
                  </a:txBody>
                  <a:tcPr marT="45734" marB="45734">
                    <a:solidFill>
                      <a:srgbClr val="76212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latin typeface="Arial Narrow" pitchFamily="34" charset="0"/>
                        </a:rPr>
                        <a:t>Availability</a:t>
                      </a:r>
                      <a:r>
                        <a:rPr lang="en-GB" sz="1800" b="1" baseline="0" dirty="0" smtClean="0">
                          <a:latin typeface="Arial Narrow" pitchFamily="34" charset="0"/>
                        </a:rPr>
                        <a:t> of grazing</a:t>
                      </a:r>
                      <a:endParaRPr lang="en-US" sz="1800" b="1" dirty="0" smtClean="0">
                        <a:latin typeface="Arial Narrow" pitchFamily="34" charset="0"/>
                      </a:endParaRPr>
                    </a:p>
                  </a:txBody>
                  <a:tcPr marT="45734" marB="45734">
                    <a:solidFill>
                      <a:srgbClr val="76212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66673">
                <a:tc>
                  <a:txBody>
                    <a:bodyPr/>
                    <a:lstStyle/>
                    <a:p>
                      <a:endParaRPr lang="en-US" sz="1800" b="1" dirty="0">
                        <a:latin typeface="Arial Narrow" pitchFamily="34" charset="0"/>
                      </a:endParaRP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latin typeface="Arial Narrow" pitchFamily="34" charset="0"/>
                        </a:rPr>
                        <a:t>Current</a:t>
                      </a:r>
                      <a:endParaRPr lang="en-US" sz="1800" b="1" dirty="0">
                        <a:latin typeface="Arial Narrow" pitchFamily="34" charset="0"/>
                      </a:endParaRP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latin typeface="Arial Narrow" pitchFamily="34" charset="0"/>
                        </a:rPr>
                        <a:t>Five</a:t>
                      </a:r>
                      <a:r>
                        <a:rPr lang="en-GB" sz="1800" b="1" baseline="0" dirty="0" smtClean="0">
                          <a:latin typeface="Arial Narrow" pitchFamily="34" charset="0"/>
                        </a:rPr>
                        <a:t> years time</a:t>
                      </a:r>
                      <a:endParaRPr lang="en-US" sz="1800" b="1" dirty="0">
                        <a:latin typeface="Arial Narrow" pitchFamily="34" charset="0"/>
                      </a:endParaRP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latin typeface="Arial Narrow" pitchFamily="34" charset="0"/>
                        </a:rPr>
                        <a:t>Current</a:t>
                      </a:r>
                      <a:endParaRPr lang="en-US" sz="1800" b="1" dirty="0">
                        <a:latin typeface="Arial Narrow" pitchFamily="34" charset="0"/>
                      </a:endParaRP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 Narrow" pitchFamily="34" charset="0"/>
                        </a:rPr>
                        <a:t>Five</a:t>
                      </a:r>
                      <a:r>
                        <a:rPr lang="en-GB" sz="1800" b="1" baseline="0" dirty="0" smtClean="0">
                          <a:solidFill>
                            <a:srgbClr val="00B050"/>
                          </a:solidFill>
                          <a:latin typeface="Arial Narrow" pitchFamily="34" charset="0"/>
                        </a:rPr>
                        <a:t> years time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Arial Narrow" pitchFamily="34" charset="0"/>
                      </a:endParaRPr>
                    </a:p>
                  </a:txBody>
                  <a:tcPr marT="45734" marB="45734"/>
                </a:tc>
              </a:tr>
              <a:tr h="392145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latin typeface="Arial Narrow" pitchFamily="34" charset="0"/>
                        </a:rPr>
                        <a:t>High</a:t>
                      </a:r>
                      <a:endParaRPr lang="en-US" sz="1800" b="1" dirty="0">
                        <a:latin typeface="Arial Narrow" pitchFamily="34" charset="0"/>
                      </a:endParaRP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rial Narrow" pitchFamily="34" charset="0"/>
                        </a:rPr>
                        <a:t>4.69</a:t>
                      </a:r>
                      <a:endParaRPr lang="en-US" sz="1800" b="1" dirty="0">
                        <a:latin typeface="Arial Narrow" pitchFamily="34" charset="0"/>
                      </a:endParaRP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 Narrow" pitchFamily="34" charset="0"/>
                        </a:rPr>
                        <a:t>3.15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Arial Narrow" pitchFamily="34" charset="0"/>
                      </a:endParaRP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rial Narrow" pitchFamily="34" charset="0"/>
                        </a:rPr>
                        <a:t>4.54</a:t>
                      </a:r>
                      <a:endParaRPr lang="en-US" sz="1800" b="1" dirty="0">
                        <a:latin typeface="Arial Narrow" pitchFamily="34" charset="0"/>
                      </a:endParaRP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 Narrow" pitchFamily="34" charset="0"/>
                        </a:rPr>
                        <a:t>1.84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Arial Narrow" pitchFamily="34" charset="0"/>
                      </a:endParaRPr>
                    </a:p>
                  </a:txBody>
                  <a:tcPr marT="45734" marB="45734"/>
                </a:tc>
              </a:tr>
              <a:tr h="392145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latin typeface="Arial Narrow" pitchFamily="34" charset="0"/>
                        </a:rPr>
                        <a:t>Medium</a:t>
                      </a:r>
                      <a:endParaRPr lang="en-US" sz="1800" b="1" dirty="0">
                        <a:latin typeface="Arial Narrow" pitchFamily="34" charset="0"/>
                      </a:endParaRP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rial Narrow" pitchFamily="34" charset="0"/>
                        </a:rPr>
                        <a:t>4.04</a:t>
                      </a:r>
                      <a:endParaRPr lang="en-US" sz="1800" b="1" dirty="0">
                        <a:latin typeface="Arial Narrow" pitchFamily="34" charset="0"/>
                      </a:endParaRP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 Narrow" pitchFamily="34" charset="0"/>
                        </a:rPr>
                        <a:t>3.48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Arial Narrow" pitchFamily="34" charset="0"/>
                      </a:endParaRP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rial Narrow" pitchFamily="34" charset="0"/>
                        </a:rPr>
                        <a:t>4.17</a:t>
                      </a:r>
                      <a:endParaRPr lang="en-US" sz="1800" b="1" dirty="0">
                        <a:latin typeface="Arial Narrow" pitchFamily="34" charset="0"/>
                      </a:endParaRP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 Narrow" pitchFamily="34" charset="0"/>
                        </a:rPr>
                        <a:t>0.61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Arial Narrow" pitchFamily="34" charset="0"/>
                      </a:endParaRPr>
                    </a:p>
                  </a:txBody>
                  <a:tcPr marT="45734" marB="45734"/>
                </a:tc>
              </a:tr>
              <a:tr h="392145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latin typeface="Arial Narrow" pitchFamily="34" charset="0"/>
                        </a:rPr>
                        <a:t>Low</a:t>
                      </a:r>
                      <a:endParaRPr lang="en-US" sz="1800" b="1" dirty="0">
                        <a:latin typeface="Arial Narrow" pitchFamily="34" charset="0"/>
                      </a:endParaRP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rial Narrow" pitchFamily="34" charset="0"/>
                        </a:rPr>
                        <a:t>3.07</a:t>
                      </a:r>
                      <a:endParaRPr lang="en-US" sz="1800" b="1" dirty="0">
                        <a:latin typeface="Arial Narrow" pitchFamily="34" charset="0"/>
                      </a:endParaRP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 Narrow" pitchFamily="34" charset="0"/>
                        </a:rPr>
                        <a:t>1.30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Arial Narrow" pitchFamily="34" charset="0"/>
                      </a:endParaRP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rial Narrow" pitchFamily="34" charset="0"/>
                        </a:rPr>
                        <a:t>3.46 </a:t>
                      </a:r>
                      <a:endParaRPr lang="en-US" sz="1800" b="1" dirty="0">
                        <a:latin typeface="Arial Narrow" pitchFamily="34" charset="0"/>
                      </a:endParaRP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 Narrow" pitchFamily="34" charset="0"/>
                        </a:rPr>
                        <a:t>0.62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Arial Narrow" pitchFamily="34" charset="0"/>
                      </a:endParaRPr>
                    </a:p>
                  </a:txBody>
                  <a:tcPr marT="45734" marB="45734"/>
                </a:tc>
              </a:tr>
            </a:tbl>
          </a:graphicData>
        </a:graphic>
      </p:graphicFrame>
      <p:graphicFrame>
        <p:nvGraphicFramePr>
          <p:cNvPr id="9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7749703"/>
              </p:ext>
            </p:extLst>
          </p:nvPr>
        </p:nvGraphicFramePr>
        <p:xfrm>
          <a:off x="3323529" y="4648200"/>
          <a:ext cx="5134671" cy="2124075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711557"/>
                <a:gridCol w="1711557"/>
                <a:gridCol w="1711557"/>
              </a:tblGrid>
              <a:tr h="370951">
                <a:tc>
                  <a:txBody>
                    <a:bodyPr/>
                    <a:lstStyle/>
                    <a:p>
                      <a:endParaRPr lang="en-US" sz="1800" b="1" dirty="0">
                        <a:latin typeface="Arial Narrow" pitchFamily="34" charset="0"/>
                      </a:endParaRPr>
                    </a:p>
                  </a:txBody>
                  <a:tcPr marL="91446" marR="91446" marT="45734" marB="45734">
                    <a:solidFill>
                      <a:srgbClr val="76212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latin typeface="Arial Narrow" pitchFamily="34" charset="0"/>
                        </a:rPr>
                        <a:t>Income from livestock</a:t>
                      </a:r>
                      <a:endParaRPr lang="en-US" sz="1800" b="1" dirty="0" smtClean="0">
                        <a:latin typeface="Arial Narrow" pitchFamily="34" charset="0"/>
                      </a:endParaRPr>
                    </a:p>
                  </a:txBody>
                  <a:tcPr marL="91446" marR="91446" marT="45734" marB="45734">
                    <a:solidFill>
                      <a:srgbClr val="76212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40271">
                <a:tc>
                  <a:txBody>
                    <a:bodyPr/>
                    <a:lstStyle/>
                    <a:p>
                      <a:endParaRPr lang="en-US" sz="1800" b="1" dirty="0">
                        <a:latin typeface="Arial Narrow" pitchFamily="34" charset="0"/>
                      </a:endParaRPr>
                    </a:p>
                  </a:txBody>
                  <a:tcPr marL="91446" marR="91446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latin typeface="Arial Narrow" pitchFamily="34" charset="0"/>
                        </a:rPr>
                        <a:t>Current</a:t>
                      </a:r>
                      <a:endParaRPr lang="en-US" sz="1800" b="1" dirty="0">
                        <a:latin typeface="Arial Narrow" pitchFamily="34" charset="0"/>
                      </a:endParaRPr>
                    </a:p>
                  </a:txBody>
                  <a:tcPr marL="91446" marR="91446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latin typeface="Arial Narrow" pitchFamily="34" charset="0"/>
                        </a:rPr>
                        <a:t>Five</a:t>
                      </a:r>
                      <a:r>
                        <a:rPr lang="en-GB" sz="1800" b="1" baseline="0" dirty="0" smtClean="0">
                          <a:latin typeface="Arial Narrow" pitchFamily="34" charset="0"/>
                        </a:rPr>
                        <a:t> years time</a:t>
                      </a:r>
                      <a:endParaRPr lang="en-US" sz="1800" b="1" dirty="0">
                        <a:latin typeface="Arial Narrow" pitchFamily="34" charset="0"/>
                      </a:endParaRPr>
                    </a:p>
                  </a:txBody>
                  <a:tcPr marL="91446" marR="91446" marT="45734" marB="45734"/>
                </a:tc>
              </a:tr>
              <a:tr h="370951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latin typeface="Arial Narrow" pitchFamily="34" charset="0"/>
                        </a:rPr>
                        <a:t>High</a:t>
                      </a:r>
                      <a:endParaRPr lang="en-US" sz="1800" b="1" dirty="0">
                        <a:latin typeface="Arial Narrow" pitchFamily="34" charset="0"/>
                      </a:endParaRP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latin typeface="Arial Narrow" pitchFamily="34" charset="0"/>
                        </a:rPr>
                        <a:t>3.85</a:t>
                      </a:r>
                      <a:endParaRPr lang="en-US" sz="1800" b="1" dirty="0">
                        <a:latin typeface="Arial Narrow" pitchFamily="34" charset="0"/>
                      </a:endParaRPr>
                    </a:p>
                  </a:txBody>
                  <a:tcPr marL="91446" marR="91446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 Narrow" pitchFamily="34" charset="0"/>
                        </a:rPr>
                        <a:t> 2.31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Arial Narrow" pitchFamily="34" charset="0"/>
                      </a:endParaRPr>
                    </a:p>
                  </a:txBody>
                  <a:tcPr marL="91446" marR="91446" marT="45734" marB="45734"/>
                </a:tc>
              </a:tr>
              <a:tr h="370951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latin typeface="Arial Narrow" pitchFamily="34" charset="0"/>
                        </a:rPr>
                        <a:t>Medium</a:t>
                      </a:r>
                      <a:endParaRPr lang="en-US" sz="1800" b="1" dirty="0">
                        <a:latin typeface="Arial Narrow" pitchFamily="34" charset="0"/>
                      </a:endParaRP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rial Narrow" pitchFamily="34" charset="0"/>
                        </a:rPr>
                        <a:t> 3.87</a:t>
                      </a:r>
                      <a:endParaRPr lang="en-US" sz="1800" b="1" dirty="0">
                        <a:latin typeface="Arial Narrow" pitchFamily="34" charset="0"/>
                      </a:endParaRPr>
                    </a:p>
                  </a:txBody>
                  <a:tcPr marL="91446" marR="91446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 Narrow" pitchFamily="34" charset="0"/>
                        </a:rPr>
                        <a:t>3.57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Arial Narrow" pitchFamily="34" charset="0"/>
                      </a:endParaRPr>
                    </a:p>
                  </a:txBody>
                  <a:tcPr marL="91446" marR="91446" marT="45734" marB="45734"/>
                </a:tc>
              </a:tr>
              <a:tr h="370951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latin typeface="Arial Narrow" pitchFamily="34" charset="0"/>
                        </a:rPr>
                        <a:t>Low</a:t>
                      </a:r>
                      <a:endParaRPr lang="en-US" sz="1800" b="1" dirty="0">
                        <a:latin typeface="Arial Narrow" pitchFamily="34" charset="0"/>
                      </a:endParaRP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rial Narrow" pitchFamily="34" charset="0"/>
                        </a:rPr>
                        <a:t> 3.31</a:t>
                      </a:r>
                      <a:endParaRPr lang="en-US" sz="1800" b="1" dirty="0">
                        <a:latin typeface="Arial Narrow" pitchFamily="34" charset="0"/>
                      </a:endParaRPr>
                    </a:p>
                  </a:txBody>
                  <a:tcPr marL="91446" marR="91446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 Narrow" pitchFamily="34" charset="0"/>
                        </a:rPr>
                        <a:t>3.46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Arial Narrow" pitchFamily="34" charset="0"/>
                      </a:endParaRPr>
                    </a:p>
                  </a:txBody>
                  <a:tcPr marL="91446" marR="91446" marT="45734" marB="4573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597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228600" y="1066800"/>
            <a:ext cx="9296400" cy="762000"/>
          </a:xfrm>
        </p:spPr>
        <p:txBody>
          <a:bodyPr/>
          <a:lstStyle/>
          <a:p>
            <a:pPr algn="ctr"/>
            <a:r>
              <a:rPr lang="en-GB" dirty="0"/>
              <a:t>Key lessons-linkage with PRA </a:t>
            </a:r>
            <a:endParaRPr lang="en-US" sz="6600" dirty="0"/>
          </a:p>
        </p:txBody>
      </p:sp>
      <p:sp>
        <p:nvSpPr>
          <p:cNvPr id="4" name="Rectangle 3"/>
          <p:cNvSpPr/>
          <p:nvPr/>
        </p:nvSpPr>
        <p:spPr>
          <a:xfrm>
            <a:off x="76201" y="2133600"/>
            <a:ext cx="78570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Wingdings" pitchFamily="2" charset="2"/>
              <a:buChar char="§"/>
              <a:defRPr/>
            </a:pP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  <a:p>
            <a:pPr marL="914400" lvl="1" indent="-457200">
              <a:buFont typeface="Wingdings" pitchFamily="2" charset="2"/>
              <a:buChar char="§"/>
              <a:defRPr/>
            </a:pP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3400" y="2480370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2" indent="-457200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1000" y="1912203"/>
            <a:ext cx="800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US" sz="2400" dirty="0"/>
              <a:t>Contribution (%) of livelihood activities to household income ( for above average cluster</a:t>
            </a:r>
            <a:r>
              <a:rPr lang="en-US" sz="2400" dirty="0" smtClean="0"/>
              <a:t>)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1" y="3050208"/>
            <a:ext cx="6461124" cy="3599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894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228600" y="1066800"/>
            <a:ext cx="9296400" cy="762000"/>
          </a:xfrm>
        </p:spPr>
        <p:txBody>
          <a:bodyPr/>
          <a:lstStyle/>
          <a:p>
            <a:pPr algn="ctr"/>
            <a:r>
              <a:rPr lang="en-GB" dirty="0"/>
              <a:t>Key lessons –linkage with PRA</a:t>
            </a:r>
            <a:endParaRPr lang="en-US" sz="6600" dirty="0"/>
          </a:p>
        </p:txBody>
      </p:sp>
      <p:sp>
        <p:nvSpPr>
          <p:cNvPr id="4" name="Rectangle 3"/>
          <p:cNvSpPr/>
          <p:nvPr/>
        </p:nvSpPr>
        <p:spPr>
          <a:xfrm>
            <a:off x="76201" y="2133600"/>
            <a:ext cx="78570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Wingdings" pitchFamily="2" charset="2"/>
              <a:buChar char="§"/>
              <a:defRPr/>
            </a:pP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  <a:p>
            <a:pPr marL="914400" lvl="1" indent="-457200">
              <a:buFont typeface="Wingdings" pitchFamily="2" charset="2"/>
              <a:buChar char="§"/>
              <a:defRPr/>
            </a:pP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3400" y="2480370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2" indent="-457200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1000" y="1912203"/>
            <a:ext cx="800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US" sz="2400" dirty="0"/>
              <a:t>Contribution (%) of livelihood activities of below average group to household income (for  below  average cluster)</a:t>
            </a:r>
            <a:endParaRPr lang="en-GB" sz="2400" dirty="0">
              <a:solidFill>
                <a:schemeClr val="tx1">
                  <a:lumMod val="85000"/>
                  <a:lumOff val="1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08" y="2743200"/>
            <a:ext cx="7851775" cy="403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727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228600" y="1066800"/>
            <a:ext cx="9296400" cy="762000"/>
          </a:xfrm>
        </p:spPr>
        <p:txBody>
          <a:bodyPr/>
          <a:lstStyle/>
          <a:p>
            <a:pPr algn="ctr"/>
            <a:r>
              <a:rPr lang="en-GB" dirty="0"/>
              <a:t>Key lessons –linkage with PRA</a:t>
            </a:r>
            <a:endParaRPr lang="en-US" sz="6600" dirty="0"/>
          </a:p>
        </p:txBody>
      </p:sp>
      <p:sp>
        <p:nvSpPr>
          <p:cNvPr id="4" name="Rectangle 3"/>
          <p:cNvSpPr/>
          <p:nvPr/>
        </p:nvSpPr>
        <p:spPr>
          <a:xfrm>
            <a:off x="76201" y="2133600"/>
            <a:ext cx="78570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Wingdings" pitchFamily="2" charset="2"/>
              <a:buChar char="§"/>
              <a:defRPr/>
            </a:pP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  <a:p>
            <a:pPr marL="914400" lvl="1" indent="-457200">
              <a:buFont typeface="Wingdings" pitchFamily="2" charset="2"/>
              <a:buChar char="§"/>
              <a:defRPr/>
            </a:pP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3400" y="2480370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2" indent="-457200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8600" y="1752600"/>
            <a:ext cx="8534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US" sz="2400" dirty="0"/>
              <a:t>Contribution of various feedstuffs to the CP content of total diet of livestock of the above  (for  above average-left ; below average-right )</a:t>
            </a:r>
            <a:endParaRPr lang="en-GB" sz="2400" dirty="0">
              <a:solidFill>
                <a:schemeClr val="tx1">
                  <a:lumMod val="85000"/>
                  <a:lumOff val="1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819400"/>
            <a:ext cx="4395787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787" y="2667000"/>
            <a:ext cx="4157663" cy="384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17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228600" y="1066800"/>
            <a:ext cx="9296400" cy="762000"/>
          </a:xfrm>
        </p:spPr>
        <p:txBody>
          <a:bodyPr/>
          <a:lstStyle/>
          <a:p>
            <a:pPr algn="ctr"/>
            <a:r>
              <a:rPr lang="en-US" b="1" dirty="0"/>
              <a:t>How can we improve: tips for extracting information effectively</a:t>
            </a:r>
            <a:endParaRPr lang="en-US" sz="6600" dirty="0"/>
          </a:p>
        </p:txBody>
      </p:sp>
      <p:sp>
        <p:nvSpPr>
          <p:cNvPr id="4" name="Rectangle 3"/>
          <p:cNvSpPr/>
          <p:nvPr/>
        </p:nvSpPr>
        <p:spPr>
          <a:xfrm>
            <a:off x="76201" y="2133600"/>
            <a:ext cx="78570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Wingdings" pitchFamily="2" charset="2"/>
              <a:buChar char="§"/>
              <a:defRPr/>
            </a:pP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  <a:p>
            <a:pPr marL="914400" lvl="1" indent="-457200">
              <a:buFont typeface="Wingdings" pitchFamily="2" charset="2"/>
              <a:buChar char="§"/>
              <a:defRPr/>
            </a:pP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3400" y="2480370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2" indent="-457200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4800" y="2700724"/>
            <a:ext cx="5486400" cy="398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IN" sz="2400" dirty="0"/>
              <a:t>Publicity, it may be necessary to arrange meetings with local opinion leaders in selected areas. </a:t>
            </a:r>
          </a:p>
          <a:p>
            <a:pPr algn="just">
              <a:lnSpc>
                <a:spcPct val="80000"/>
              </a:lnSpc>
            </a:pPr>
            <a:endParaRPr lang="en-IN" dirty="0"/>
          </a:p>
          <a:p>
            <a:pPr algn="just">
              <a:lnSpc>
                <a:spcPct val="80000"/>
              </a:lnSpc>
            </a:pPr>
            <a:r>
              <a:rPr lang="en-IN" sz="2400" dirty="0"/>
              <a:t>Ask the leaders to persuade people in their respective areas to provide requested information to the interviewers.</a:t>
            </a:r>
            <a:endParaRPr lang="en-US" sz="2400" dirty="0"/>
          </a:p>
          <a:p>
            <a:pPr algn="just">
              <a:lnSpc>
                <a:spcPct val="80000"/>
              </a:lnSpc>
            </a:pPr>
            <a:endParaRPr lang="en-US" dirty="0"/>
          </a:p>
          <a:p>
            <a:pPr algn="just">
              <a:lnSpc>
                <a:spcPct val="80000"/>
              </a:lnSpc>
            </a:pPr>
            <a:r>
              <a:rPr lang="en-US" sz="2400" dirty="0"/>
              <a:t>Prior orientation to the farmers</a:t>
            </a:r>
          </a:p>
          <a:p>
            <a:pPr algn="just">
              <a:lnSpc>
                <a:spcPct val="80000"/>
              </a:lnSpc>
            </a:pPr>
            <a:endParaRPr lang="en-US" sz="2000" dirty="0"/>
          </a:p>
          <a:p>
            <a:pPr algn="just">
              <a:lnSpc>
                <a:spcPct val="80000"/>
              </a:lnSpc>
            </a:pPr>
            <a:r>
              <a:rPr lang="en-US" sz="2400" dirty="0"/>
              <a:t>Gain the confidence of farmer: introduce purpose of the survey</a:t>
            </a:r>
          </a:p>
          <a:p>
            <a:pPr algn="just">
              <a:lnSpc>
                <a:spcPct val="80000"/>
              </a:lnSpc>
            </a:pPr>
            <a:endParaRPr lang="en-US" sz="2000" dirty="0"/>
          </a:p>
          <a:p>
            <a:pPr algn="just">
              <a:lnSpc>
                <a:spcPct val="80000"/>
              </a:lnSpc>
            </a:pPr>
            <a:r>
              <a:rPr lang="en-US" sz="2400" dirty="0"/>
              <a:t>Simple medium of interaction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2849702"/>
            <a:ext cx="3072341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25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228600" y="1066800"/>
            <a:ext cx="9296400" cy="762000"/>
          </a:xfrm>
        </p:spPr>
        <p:txBody>
          <a:bodyPr/>
          <a:lstStyle/>
          <a:p>
            <a:pPr algn="ctr"/>
            <a:r>
              <a:rPr lang="en-US" b="1" dirty="0"/>
              <a:t>How can we improve: tips for extracting information effectively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1" y="2133600"/>
            <a:ext cx="78570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Wingdings" pitchFamily="2" charset="2"/>
              <a:buChar char="§"/>
              <a:defRPr/>
            </a:pP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  <a:p>
            <a:pPr marL="914400" lvl="1" indent="-457200">
              <a:buFont typeface="Wingdings" pitchFamily="2" charset="2"/>
              <a:buChar char="§"/>
              <a:defRPr/>
            </a:pP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3400" y="2480370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2" indent="-457200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8600" y="2643795"/>
            <a:ext cx="5410200" cy="4290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2400" dirty="0"/>
              <a:t>Should not rigid to the sequence of questions.</a:t>
            </a:r>
          </a:p>
          <a:p>
            <a:pPr algn="just">
              <a:lnSpc>
                <a:spcPct val="80000"/>
              </a:lnSpc>
            </a:pPr>
            <a:endParaRPr lang="en-US" dirty="0"/>
          </a:p>
          <a:p>
            <a:pPr algn="just">
              <a:lnSpc>
                <a:spcPct val="80000"/>
              </a:lnSpc>
            </a:pPr>
            <a:r>
              <a:rPr lang="en-US" sz="2400" dirty="0"/>
              <a:t>Do probing to get exact answer.</a:t>
            </a:r>
          </a:p>
          <a:p>
            <a:pPr algn="just">
              <a:lnSpc>
                <a:spcPct val="80000"/>
              </a:lnSpc>
            </a:pPr>
            <a:endParaRPr lang="en-US" dirty="0"/>
          </a:p>
          <a:p>
            <a:pPr algn="just">
              <a:lnSpc>
                <a:spcPct val="80000"/>
              </a:lnSpc>
            </a:pPr>
            <a:r>
              <a:rPr lang="en-US" sz="2400" dirty="0"/>
              <a:t>Give space for farmer to speak.</a:t>
            </a:r>
          </a:p>
          <a:p>
            <a:pPr algn="just">
              <a:lnSpc>
                <a:spcPct val="80000"/>
              </a:lnSpc>
            </a:pPr>
            <a:endParaRPr lang="en-US" sz="2000" dirty="0"/>
          </a:p>
          <a:p>
            <a:pPr algn="just">
              <a:lnSpc>
                <a:spcPct val="80000"/>
              </a:lnSpc>
            </a:pPr>
            <a:r>
              <a:rPr lang="en-IN" sz="2400" dirty="0"/>
              <a:t>The questions should be clear, precise</a:t>
            </a:r>
            <a:endParaRPr lang="en-US" sz="2400" dirty="0"/>
          </a:p>
          <a:p>
            <a:endParaRPr lang="en-IN" sz="1600" dirty="0"/>
          </a:p>
          <a:p>
            <a:r>
              <a:rPr lang="en-IN" sz="2400" dirty="0"/>
              <a:t>Thank for their time, ask if she /he has question to ask or idea to share</a:t>
            </a:r>
          </a:p>
          <a:p>
            <a:endParaRPr lang="en-IN" sz="1600" dirty="0"/>
          </a:p>
          <a:p>
            <a:r>
              <a:rPr lang="en-IN" sz="2400" dirty="0"/>
              <a:t>Explain to farmers on what the follow-up will be </a:t>
            </a:r>
          </a:p>
        </p:txBody>
      </p:sp>
      <p:pic>
        <p:nvPicPr>
          <p:cNvPr id="8" name="Picture 2" descr="C:\Users\Ahaileslassie\AppData\Local\Microsoft\Windows\Temporary Internet Files\Content.IE5\WGSRIVE8\MC90005470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064" y="2665036"/>
            <a:ext cx="2880320" cy="2855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75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228600" y="1066800"/>
            <a:ext cx="9296400" cy="1598236"/>
          </a:xfrm>
        </p:spPr>
        <p:txBody>
          <a:bodyPr/>
          <a:lstStyle/>
          <a:p>
            <a:pPr algn="ctr"/>
            <a:r>
              <a:rPr lang="en-US" b="1" dirty="0"/>
              <a:t>How can we improve: quality control (sources of errors)</a:t>
            </a:r>
            <a:endParaRPr lang="en-IN" b="1" dirty="0"/>
          </a:p>
        </p:txBody>
      </p:sp>
      <p:sp>
        <p:nvSpPr>
          <p:cNvPr id="4" name="Rectangle 3"/>
          <p:cNvSpPr/>
          <p:nvPr/>
        </p:nvSpPr>
        <p:spPr>
          <a:xfrm>
            <a:off x="76201" y="2133600"/>
            <a:ext cx="78570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Wingdings" pitchFamily="2" charset="2"/>
              <a:buChar char="§"/>
              <a:defRPr/>
            </a:pP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  <a:p>
            <a:pPr marL="914400" lvl="1" indent="-457200">
              <a:buFont typeface="Wingdings" pitchFamily="2" charset="2"/>
              <a:buChar char="§"/>
              <a:defRPr/>
            </a:pP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3400" y="2480370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2" indent="-457200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2000" y="3189744"/>
            <a:ext cx="7848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GB" sz="2400" dirty="0"/>
              <a:t>In general, there are two types of errors: </a:t>
            </a:r>
          </a:p>
          <a:p>
            <a:pPr marL="536575" indent="92075">
              <a:buFont typeface="Wingdings" pitchFamily="2" charset="2"/>
              <a:buChar char="§"/>
            </a:pPr>
            <a:r>
              <a:rPr lang="en-GB" sz="2400" dirty="0"/>
              <a:t>	non-sampling errors and</a:t>
            </a:r>
          </a:p>
          <a:p>
            <a:pPr marL="536575" indent="0">
              <a:buFont typeface="Wingdings" pitchFamily="2" charset="2"/>
              <a:buChar char="§"/>
            </a:pPr>
            <a:r>
              <a:rPr lang="en-GB" sz="2400" dirty="0"/>
              <a:t>	sampling errors. </a:t>
            </a:r>
          </a:p>
          <a:p>
            <a:pPr>
              <a:buFont typeface="Wingdings" pitchFamily="2" charset="2"/>
              <a:buChar char="§"/>
            </a:pPr>
            <a:r>
              <a:rPr lang="en-GB" sz="2400" dirty="0"/>
              <a:t>Non-sampling errors arise from:</a:t>
            </a:r>
          </a:p>
          <a:p>
            <a:pPr lvl="1">
              <a:buFont typeface="Wingdings" pitchFamily="2" charset="2"/>
              <a:buChar char="§"/>
            </a:pPr>
            <a:r>
              <a:rPr lang="en-GB" sz="2400" dirty="0"/>
              <a:t>Defects in the sampling frame.</a:t>
            </a:r>
          </a:p>
          <a:p>
            <a:pPr lvl="1">
              <a:buFont typeface="Wingdings" pitchFamily="2" charset="2"/>
              <a:buChar char="§"/>
            </a:pPr>
            <a:r>
              <a:rPr lang="en-GB" sz="2400" dirty="0"/>
              <a:t> Wrong question,  responses or wrong recording.</a:t>
            </a:r>
          </a:p>
        </p:txBody>
      </p:sp>
    </p:spTree>
    <p:extLst>
      <p:ext uri="{BB962C8B-B14F-4D97-AF65-F5344CB8AC3E}">
        <p14:creationId xmlns:p14="http://schemas.microsoft.com/office/powerpoint/2010/main" val="321647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52400" y="1752600"/>
            <a:ext cx="8839200" cy="1600200"/>
          </a:xfrm>
        </p:spPr>
        <p:txBody>
          <a:bodyPr/>
          <a:lstStyle/>
          <a:p>
            <a:pPr indent="-342900"/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Low adoption of technologies and lack of mechanisms for transfer of knowledge increasingly became a major concern</a:t>
            </a:r>
          </a:p>
          <a:p>
            <a:pPr indent="-342900"/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Determinants of adoption of land and water management technologies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990600"/>
            <a:ext cx="7620000" cy="685800"/>
          </a:xfrm>
        </p:spPr>
        <p:txBody>
          <a:bodyPr/>
          <a:lstStyle/>
          <a:p>
            <a:r>
              <a:rPr lang="en-US" dirty="0"/>
              <a:t>Background: why targeting?</a:t>
            </a:r>
            <a:endParaRPr lang="en-US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92392"/>
            <a:ext cx="8001000" cy="300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71397" y="6096000"/>
            <a:ext cx="838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Traditional practices: spatial and temporal targeting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Most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often the social dimension is missing</a:t>
            </a:r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228600" y="1066800"/>
            <a:ext cx="9296400" cy="1598236"/>
          </a:xfrm>
        </p:spPr>
        <p:txBody>
          <a:bodyPr/>
          <a:lstStyle/>
          <a:p>
            <a:pPr algn="ctr"/>
            <a:r>
              <a:rPr lang="en-US" b="1" dirty="0"/>
              <a:t>Key lesson :quality control (d</a:t>
            </a:r>
            <a:r>
              <a:rPr lang="en-GB" b="1" dirty="0" err="1"/>
              <a:t>efects</a:t>
            </a:r>
            <a:r>
              <a:rPr lang="en-GB" b="1" dirty="0"/>
              <a:t> in the sampling frame</a:t>
            </a:r>
            <a:r>
              <a:rPr lang="en-GB" dirty="0"/>
              <a:t> )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762000" y="2743200"/>
            <a:ext cx="7848600" cy="374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GB" sz="2400" dirty="0"/>
              <a:t>These occur when there is an omission, duplication or wrongful inclusion of units in the sampling frame ( e.g. gender?).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endParaRPr lang="en-GB" sz="2400" dirty="0"/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GB" sz="2400" dirty="0"/>
              <a:t>Omissions are referred to as ‘under coverage’ while duplications and wrongful inclusions are called ‘over coverage’.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endParaRPr lang="en-GB" sz="2400" dirty="0"/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GB" sz="2400" dirty="0"/>
              <a:t>Coverage errors may also occur in field operations, that is, when an enumerator misses several households or persons during the interviewing process.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7410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228600" y="1066800"/>
            <a:ext cx="9296400" cy="1598236"/>
          </a:xfrm>
        </p:spPr>
        <p:txBody>
          <a:bodyPr/>
          <a:lstStyle/>
          <a:p>
            <a:pPr algn="ctr"/>
            <a:r>
              <a:rPr lang="en-US" b="1" dirty="0">
                <a:latin typeface="Arial Narrow" pitchFamily="34" charset="0"/>
              </a:rPr>
              <a:t>How can we improve :quality control </a:t>
            </a:r>
            <a:r>
              <a:rPr lang="en-US" b="1" dirty="0" smtClean="0">
                <a:latin typeface="Arial Narrow" pitchFamily="34" charset="0"/>
              </a:rPr>
              <a:t>(</a:t>
            </a:r>
            <a:r>
              <a:rPr lang="en-GB" b="1" dirty="0" smtClean="0"/>
              <a:t>interviewer </a:t>
            </a:r>
            <a:r>
              <a:rPr lang="en-GB" b="1" dirty="0"/>
              <a:t>bias)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762000" y="2743200"/>
            <a:ext cx="4267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GB" sz="2400" dirty="0"/>
              <a:t>An interviewer may influence the way a respondent answers survey questions.</a:t>
            </a:r>
          </a:p>
          <a:p>
            <a:pPr>
              <a:buFont typeface="Wingdings" pitchFamily="2" charset="2"/>
              <a:buChar char="§"/>
            </a:pPr>
            <a:endParaRPr lang="en-GB" sz="2400" dirty="0"/>
          </a:p>
          <a:p>
            <a:pPr>
              <a:buFont typeface="Wingdings" pitchFamily="2" charset="2"/>
              <a:buChar char="§"/>
            </a:pPr>
            <a:r>
              <a:rPr lang="en-GB" sz="2400" dirty="0"/>
              <a:t>Interviewers must remain neutral throughout the interviewing process and must pay close attention to the way they ask each question</a:t>
            </a:r>
            <a:endParaRPr lang="en-GB" sz="2400" dirty="0"/>
          </a:p>
        </p:txBody>
      </p:sp>
      <p:pic>
        <p:nvPicPr>
          <p:cNvPr id="4" name="Picture 2" descr="C:\Users\Ahaileslassie\AppData\Local\Microsoft\Windows\Temporary Internet Files\Content.IE5\WGSRIVE8\MC90028066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971800"/>
            <a:ext cx="2439909" cy="2729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613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81000" y="1066800"/>
            <a:ext cx="9448800" cy="1598236"/>
          </a:xfrm>
        </p:spPr>
        <p:txBody>
          <a:bodyPr/>
          <a:lstStyle/>
          <a:p>
            <a:pPr algn="ctr"/>
            <a:r>
              <a:rPr lang="en-US" b="1" dirty="0">
                <a:latin typeface="Arial Narrow" pitchFamily="34" charset="0"/>
              </a:rPr>
              <a:t>How can  improve: quality control(</a:t>
            </a:r>
            <a:r>
              <a:rPr lang="en-GB" b="1" dirty="0"/>
              <a:t>non-responses)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04799" y="2743200"/>
            <a:ext cx="868680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A respondent may refuse to answer if;</a:t>
            </a:r>
          </a:p>
          <a:p>
            <a:endParaRPr lang="en-GB" sz="700" dirty="0"/>
          </a:p>
          <a:p>
            <a:pPr lvl="2">
              <a:buFont typeface="Wingdings" pitchFamily="2" charset="2"/>
              <a:buChar char="§"/>
            </a:pPr>
            <a:r>
              <a:rPr lang="en-GB" sz="2400" dirty="0"/>
              <a:t>They find questions particularly sensitive, or if</a:t>
            </a:r>
          </a:p>
          <a:p>
            <a:pPr lvl="2">
              <a:buFont typeface="Wingdings" pitchFamily="2" charset="2"/>
              <a:buChar char="§"/>
            </a:pPr>
            <a:r>
              <a:rPr lang="en-GB" sz="2400" dirty="0"/>
              <a:t>They have been asked too many questions. </a:t>
            </a:r>
          </a:p>
          <a:p>
            <a:endParaRPr lang="en-GB" sz="1100" dirty="0"/>
          </a:p>
          <a:p>
            <a:r>
              <a:rPr lang="en-GB" sz="2400" dirty="0"/>
              <a:t>To reduce non-response, the following approaches can be used:</a:t>
            </a:r>
          </a:p>
          <a:p>
            <a:pPr marL="1165225" lvl="1" indent="-273050">
              <a:buFont typeface="Wingdings" pitchFamily="2" charset="2"/>
              <a:buChar char="§"/>
            </a:pPr>
            <a:r>
              <a:rPr lang="en-GB" sz="2400" dirty="0"/>
              <a:t>Pilot testing of the questionnaire.</a:t>
            </a:r>
          </a:p>
          <a:p>
            <a:pPr marL="1165225" lvl="1" indent="-273050">
              <a:buFont typeface="Wingdings" pitchFamily="2" charset="2"/>
              <a:buChar char="§"/>
            </a:pPr>
            <a:r>
              <a:rPr lang="en-GB" sz="2400" dirty="0"/>
              <a:t>Explaining survey purposes and uses. </a:t>
            </a:r>
          </a:p>
          <a:p>
            <a:pPr marL="1165225" lvl="1" indent="-273050">
              <a:buFont typeface="Wingdings" pitchFamily="2" charset="2"/>
              <a:buChar char="§"/>
            </a:pPr>
            <a:r>
              <a:rPr lang="en-GB" sz="2400" dirty="0"/>
              <a:t>Assuring confidentiality of responses.</a:t>
            </a:r>
          </a:p>
          <a:p>
            <a:pPr marL="1165225" lvl="1" indent="-273050">
              <a:buFont typeface="Wingdings" pitchFamily="2" charset="2"/>
              <a:buChar char="§"/>
            </a:pPr>
            <a:r>
              <a:rPr lang="en-GB" sz="2400" dirty="0"/>
              <a:t>Public awareness activities including discussions with key </a:t>
            </a:r>
            <a:r>
              <a:rPr lang="en-GB" sz="2400" dirty="0"/>
              <a:t>organisations and interest groups</a:t>
            </a:r>
          </a:p>
        </p:txBody>
      </p:sp>
    </p:spTree>
    <p:extLst>
      <p:ext uri="{BB962C8B-B14F-4D97-AF65-F5344CB8AC3E}">
        <p14:creationId xmlns:p14="http://schemas.microsoft.com/office/powerpoint/2010/main" val="255151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52400" y="1752600"/>
            <a:ext cx="6324600" cy="4953000"/>
          </a:xfrm>
        </p:spPr>
        <p:txBody>
          <a:bodyPr/>
          <a:lstStyle/>
          <a:p>
            <a:pPr indent="-342900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Integrating social and biophysical dimension: livelihood framework</a:t>
            </a:r>
          </a:p>
          <a:p>
            <a:pPr indent="-342900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hypothesis: 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Households stratified by livelihood endowments </a:t>
            </a:r>
            <a:r>
              <a:rPr lang="en-GB" dirty="0">
                <a:solidFill>
                  <a:srgbClr val="00B050"/>
                </a:solidFill>
              </a:rPr>
              <a:t>access and manage feed resources in different ways</a:t>
            </a:r>
          </a:p>
          <a:p>
            <a:pPr indent="-342900"/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More 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robust development outcomes will result from identifying practises </a:t>
            </a:r>
            <a:r>
              <a:rPr lang="en-GB" dirty="0">
                <a:solidFill>
                  <a:srgbClr val="00B050"/>
                </a:solidFill>
              </a:rPr>
              <a:t>that are transferable amongst strata and augmenting these with “external” innovations</a:t>
            </a:r>
            <a:endParaRPr lang="en-US" dirty="0">
              <a:solidFill>
                <a:srgbClr val="00B050"/>
              </a:solidFill>
            </a:endParaRP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990600"/>
            <a:ext cx="7620000" cy="685800"/>
          </a:xfrm>
        </p:spPr>
        <p:txBody>
          <a:bodyPr/>
          <a:lstStyle/>
          <a:p>
            <a:r>
              <a:rPr lang="en-US" dirty="0"/>
              <a:t>Background: the hypothesis</a:t>
            </a:r>
            <a:endParaRPr lang="en-US" dirty="0"/>
          </a:p>
        </p:txBody>
      </p:sp>
      <p:pic>
        <p:nvPicPr>
          <p:cNvPr id="6" name="Picture 2" descr="C:\Users\Ahaileslassie\AppData\Local\Microsoft\Windows\Temporary Internet Files\Content.IE5\3LT4ZMKS\MC90004877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286000"/>
            <a:ext cx="198575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66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52400" y="2438400"/>
            <a:ext cx="4563616" cy="4267200"/>
          </a:xfrm>
        </p:spPr>
        <p:txBody>
          <a:bodyPr/>
          <a:lstStyle/>
          <a:p>
            <a:pPr marL="342900" lvl="2" indent="-342900">
              <a:defRPr/>
            </a:pPr>
            <a:r>
              <a:rPr lang="en-US" dirty="0"/>
              <a:t>Location (</a:t>
            </a:r>
            <a:r>
              <a:rPr lang="en-US" dirty="0" err="1"/>
              <a:t>Oromia</a:t>
            </a:r>
            <a:r>
              <a:rPr lang="en-US" dirty="0"/>
              <a:t>; </a:t>
            </a:r>
            <a:r>
              <a:rPr lang="en-US" dirty="0" err="1"/>
              <a:t>Arsi</a:t>
            </a:r>
            <a:r>
              <a:rPr lang="en-US" dirty="0"/>
              <a:t>-zone, </a:t>
            </a:r>
            <a:r>
              <a:rPr lang="en-US" dirty="0" err="1"/>
              <a:t>Limu</a:t>
            </a:r>
            <a:r>
              <a:rPr lang="en-US" dirty="0"/>
              <a:t> </a:t>
            </a:r>
            <a:r>
              <a:rPr lang="en-US" dirty="0" err="1"/>
              <a:t>Bilbilo</a:t>
            </a:r>
            <a:r>
              <a:rPr lang="en-US" dirty="0"/>
              <a:t>, </a:t>
            </a:r>
            <a:r>
              <a:rPr lang="en-US" dirty="0" err="1"/>
              <a:t>Bokoji</a:t>
            </a:r>
            <a:r>
              <a:rPr lang="en-US" dirty="0"/>
              <a:t> </a:t>
            </a:r>
            <a:r>
              <a:rPr lang="en-US" dirty="0" err="1"/>
              <a:t>Negeso</a:t>
            </a:r>
            <a:r>
              <a:rPr lang="en-US" dirty="0"/>
              <a:t>)</a:t>
            </a:r>
          </a:p>
          <a:p>
            <a:pPr indent="-342900">
              <a:defRPr/>
            </a:pPr>
            <a:r>
              <a:rPr lang="en-US" sz="2400" dirty="0" smtClean="0"/>
              <a:t>Altitude</a:t>
            </a:r>
            <a:r>
              <a:rPr lang="en-US" sz="2400" dirty="0"/>
              <a:t>( 2500-3300 </a:t>
            </a:r>
            <a:r>
              <a:rPr lang="en-US" sz="2400" dirty="0" err="1"/>
              <a:t>masl</a:t>
            </a:r>
            <a:r>
              <a:rPr lang="en-US" sz="2400" dirty="0"/>
              <a:t>)</a:t>
            </a:r>
          </a:p>
          <a:p>
            <a:pPr indent="-342900">
              <a:defRPr/>
            </a:pPr>
            <a:r>
              <a:rPr lang="en-US" sz="2400" dirty="0" smtClean="0"/>
              <a:t>Soils </a:t>
            </a:r>
            <a:r>
              <a:rPr lang="en-US" sz="2400" dirty="0"/>
              <a:t>( </a:t>
            </a:r>
            <a:r>
              <a:rPr lang="en-US" sz="2400" dirty="0" err="1"/>
              <a:t>vertisols</a:t>
            </a:r>
            <a:r>
              <a:rPr lang="en-US" sz="2400" dirty="0"/>
              <a:t>, </a:t>
            </a:r>
            <a:r>
              <a:rPr lang="en-US" sz="2400" dirty="0" err="1"/>
              <a:t>luvisols</a:t>
            </a:r>
            <a:r>
              <a:rPr lang="en-US" sz="2400" dirty="0"/>
              <a:t>)</a:t>
            </a:r>
          </a:p>
          <a:p>
            <a:pPr indent="-342900">
              <a:defRPr/>
            </a:pPr>
            <a:r>
              <a:rPr lang="en-US" sz="2400" dirty="0" smtClean="0"/>
              <a:t>Mean </a:t>
            </a:r>
            <a:r>
              <a:rPr lang="en-US" sz="2400" dirty="0"/>
              <a:t>annual rainfall </a:t>
            </a:r>
            <a:endParaRPr lang="en-US" sz="2400" dirty="0" smtClean="0"/>
          </a:p>
          <a:p>
            <a:pPr marL="0" indent="0">
              <a:buNone/>
              <a:defRPr/>
            </a:pPr>
            <a:r>
              <a:rPr lang="en-US" sz="2400" dirty="0"/>
              <a:t> </a:t>
            </a:r>
            <a:r>
              <a:rPr lang="en-US" sz="2400" dirty="0" smtClean="0"/>
              <a:t>    ( ~1000mm</a:t>
            </a:r>
            <a:r>
              <a:rPr lang="en-US" sz="2400" dirty="0"/>
              <a:t>)</a:t>
            </a:r>
          </a:p>
          <a:p>
            <a:pPr indent="-342900">
              <a:defRPr/>
            </a:pPr>
            <a:r>
              <a:rPr lang="en-US" sz="2400" dirty="0" smtClean="0"/>
              <a:t>Agricultural </a:t>
            </a:r>
            <a:r>
              <a:rPr lang="en-US" sz="2400" dirty="0"/>
              <a:t>systems: mixed </a:t>
            </a:r>
            <a:r>
              <a:rPr lang="en-US" sz="2400" dirty="0" smtClean="0"/>
              <a:t>crop-livestock </a:t>
            </a:r>
            <a:r>
              <a:rPr lang="en-US" sz="2400" dirty="0"/>
              <a:t>but with the different </a:t>
            </a:r>
            <a:r>
              <a:rPr lang="en-US" sz="2400" dirty="0" smtClean="0"/>
              <a:t>degree </a:t>
            </a:r>
            <a:r>
              <a:rPr lang="en-US" sz="2400" dirty="0"/>
              <a:t>of combination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2400" y="990600"/>
            <a:ext cx="8915400" cy="1371600"/>
          </a:xfrm>
        </p:spPr>
        <p:txBody>
          <a:bodyPr/>
          <a:lstStyle/>
          <a:p>
            <a:r>
              <a:rPr lang="en-US" dirty="0"/>
              <a:t>Where we test the hypothesis : the study area</a:t>
            </a:r>
            <a:endParaRPr lang="en-US" dirty="0"/>
          </a:p>
        </p:txBody>
      </p:sp>
      <p:pic>
        <p:nvPicPr>
          <p:cNvPr id="5" name="Picture 4" descr="Description: C:\Users\user\AppData\Local\Temp\maps of bekoji negesso.zip\Bekoji Negeso_option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590800"/>
            <a:ext cx="4324028" cy="3744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131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52400" y="1981200"/>
            <a:ext cx="4866628" cy="4724400"/>
          </a:xfrm>
        </p:spPr>
        <p:txBody>
          <a:bodyPr/>
          <a:lstStyle/>
          <a:p>
            <a:pPr lvl="1" indent="-457200">
              <a:defRPr/>
            </a:pPr>
            <a:r>
              <a:rPr lang="en-US" dirty="0">
                <a:latin typeface="Arial Narrow" pitchFamily="34" charset="0"/>
              </a:rPr>
              <a:t>SLATE – data : multi-step process</a:t>
            </a:r>
          </a:p>
          <a:p>
            <a:pPr lvl="1" indent="-457200">
              <a:defRPr/>
            </a:pPr>
            <a:r>
              <a:rPr lang="en-US" dirty="0" smtClean="0">
                <a:latin typeface="Arial Narrow" pitchFamily="34" charset="0"/>
              </a:rPr>
              <a:t>Stratified </a:t>
            </a:r>
            <a:r>
              <a:rPr lang="en-US" dirty="0" err="1">
                <a:latin typeface="Arial Narrow" pitchFamily="34" charset="0"/>
              </a:rPr>
              <a:t>Bokoji</a:t>
            </a:r>
            <a:r>
              <a:rPr lang="en-US" dirty="0">
                <a:latin typeface="Arial Narrow" pitchFamily="34" charset="0"/>
              </a:rPr>
              <a:t> </a:t>
            </a:r>
            <a:r>
              <a:rPr lang="en-US" dirty="0" err="1">
                <a:latin typeface="Arial Narrow" pitchFamily="34" charset="0"/>
              </a:rPr>
              <a:t>Negeso</a:t>
            </a:r>
            <a:r>
              <a:rPr lang="en-US" dirty="0">
                <a:latin typeface="Arial Narrow" pitchFamily="34" charset="0"/>
              </a:rPr>
              <a:t> </a:t>
            </a:r>
            <a:r>
              <a:rPr lang="en-US" dirty="0" err="1">
                <a:latin typeface="Arial Narrow" pitchFamily="34" charset="0"/>
              </a:rPr>
              <a:t>kebel</a:t>
            </a:r>
            <a:r>
              <a:rPr lang="en-US" dirty="0">
                <a:latin typeface="Arial Narrow" pitchFamily="34" charset="0"/>
              </a:rPr>
              <a:t> into three, geographically dispersed production systems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2400" y="990600"/>
            <a:ext cx="8915400" cy="838200"/>
          </a:xfrm>
        </p:spPr>
        <p:txBody>
          <a:bodyPr/>
          <a:lstStyle/>
          <a:p>
            <a:r>
              <a:rPr lang="en-US" dirty="0"/>
              <a:t>The process: strata building</a:t>
            </a:r>
            <a:r>
              <a:rPr lang="en-US" sz="4400" dirty="0">
                <a:latin typeface="Arial Narrow" pitchFamily="34" charset="0"/>
              </a:rPr>
              <a:t/>
            </a:r>
            <a:br>
              <a:rPr lang="en-US" sz="4400" dirty="0">
                <a:latin typeface="Arial Narrow" pitchFamily="34" charset="0"/>
              </a:rPr>
            </a:br>
            <a:endParaRPr lang="en-US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101602"/>
            <a:ext cx="4124972" cy="2927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072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1981200"/>
            <a:ext cx="5019028" cy="4724400"/>
          </a:xfrm>
        </p:spPr>
        <p:txBody>
          <a:bodyPr/>
          <a:lstStyle/>
          <a:p>
            <a:pPr marL="914400" lvl="1" indent="-457200">
              <a:defRPr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Three people involved in facilitating and two for checking consistencies</a:t>
            </a:r>
          </a:p>
          <a:p>
            <a:pPr marL="914400" lvl="1" indent="-457200"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Discussion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was held between experts involved</a:t>
            </a:r>
          </a:p>
          <a:p>
            <a:pPr marL="914400" lvl="1" indent="-457200"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Five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key informants were selected from each of the stratum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2400" y="990600"/>
            <a:ext cx="8915400" cy="838200"/>
          </a:xfrm>
        </p:spPr>
        <p:txBody>
          <a:bodyPr/>
          <a:lstStyle/>
          <a:p>
            <a:pPr algn="ctr"/>
            <a:r>
              <a:rPr lang="en-US" dirty="0"/>
              <a:t>Engaging farmers </a:t>
            </a:r>
          </a:p>
          <a:p>
            <a:r>
              <a:rPr lang="en-US" sz="4400" dirty="0">
                <a:latin typeface="Arial Narrow" pitchFamily="34" charset="0"/>
              </a:rPr>
              <a:t/>
            </a:r>
            <a:br>
              <a:rPr lang="en-US" sz="4400" dirty="0">
                <a:latin typeface="Arial Narrow" pitchFamily="34" charset="0"/>
              </a:rPr>
            </a:b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057400"/>
            <a:ext cx="2909223" cy="1933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8737" y="4149080"/>
            <a:ext cx="2909223" cy="2276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121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81000" y="990600"/>
            <a:ext cx="8991600" cy="1447800"/>
          </a:xfrm>
        </p:spPr>
        <p:txBody>
          <a:bodyPr/>
          <a:lstStyle/>
          <a:p>
            <a:pPr algn="ctr"/>
            <a:r>
              <a:rPr lang="en-US" b="1" dirty="0"/>
              <a:t>Identification of livelihood indicators</a:t>
            </a:r>
            <a:r>
              <a:rPr lang="en-US" sz="4400" dirty="0">
                <a:latin typeface="Arial Narrow" pitchFamily="34" charset="0"/>
              </a:rPr>
              <a:t/>
            </a:r>
            <a:br>
              <a:rPr lang="en-US" sz="4400" dirty="0">
                <a:latin typeface="Arial Narrow" pitchFamily="34" charset="0"/>
              </a:rPr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228600" y="2438400"/>
            <a:ext cx="53340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Wingdings" pitchFamily="2" charset="2"/>
              <a:buChar char="§"/>
              <a:defRPr/>
            </a:pP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Key informants were introduced to the concept of livelihood assets</a:t>
            </a:r>
          </a:p>
          <a:p>
            <a:pPr marL="914400" lvl="1" indent="-457200">
              <a:buFont typeface="Wingdings" pitchFamily="2" charset="2"/>
              <a:buChar char="§"/>
              <a:defRPr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Clustering 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key informants into their respective strata</a:t>
            </a:r>
          </a:p>
          <a:p>
            <a:pPr marL="914400" lvl="1" indent="-457200">
              <a:buFont typeface="Wingdings" pitchFamily="2" charset="2"/>
              <a:buChar char="§"/>
              <a:defRPr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Draft 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checklist of indicator was used to guide key 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informants</a:t>
            </a:r>
          </a:p>
          <a:p>
            <a:pPr marL="914400" lvl="1" indent="-457200">
              <a:buFont typeface="Wingdings" pitchFamily="2" charset="2"/>
              <a:buChar char="§"/>
              <a:defRPr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 Narrow" pitchFamily="34" charset="0"/>
              <a:cs typeface="Times New Roman" pitchFamily="18" charset="0"/>
            </a:endParaRPr>
          </a:p>
          <a:p>
            <a:pPr marL="914400" lvl="1" indent="-457200">
              <a:buFont typeface="Wingdings" pitchFamily="2" charset="2"/>
              <a:buChar char="§"/>
              <a:defRPr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 Narrow" pitchFamily="34" charset="0"/>
              <a:cs typeface="Times New Roman" pitchFamily="18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33"/>
          <a:stretch/>
        </p:blipFill>
        <p:spPr bwMode="auto">
          <a:xfrm>
            <a:off x="4953000" y="2867786"/>
            <a:ext cx="3861688" cy="2618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080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52400" y="914400"/>
            <a:ext cx="9296400" cy="990600"/>
          </a:xfrm>
        </p:spPr>
        <p:txBody>
          <a:bodyPr/>
          <a:lstStyle/>
          <a:p>
            <a:pPr algn="ctr"/>
            <a:r>
              <a:rPr lang="en-US" sz="4400" b="1" dirty="0"/>
              <a:t>Farmers sampling  and indicators scoring</a:t>
            </a:r>
            <a:r>
              <a:rPr lang="en-US" sz="4400" dirty="0">
                <a:latin typeface="Arial Narrow" pitchFamily="34" charset="0"/>
              </a:rPr>
              <a:t/>
            </a:r>
            <a:br>
              <a:rPr lang="en-US" sz="4400" dirty="0">
                <a:latin typeface="Arial Narrow" pitchFamily="34" charset="0"/>
              </a:rPr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1" y="2133600"/>
            <a:ext cx="785703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2" indent="-457200">
              <a:buFont typeface="Wingdings" pitchFamily="2" charset="2"/>
              <a:buChar char="§"/>
            </a:pPr>
            <a:r>
              <a:rPr lang="en-IN" sz="2400" dirty="0"/>
              <a:t>~ 50 farmers : 15 crop based; 10 crop-livestock based </a:t>
            </a:r>
            <a:endParaRPr lang="en-IN" sz="2400" dirty="0" smtClean="0"/>
          </a:p>
          <a:p>
            <a:pPr marL="0" lvl="2"/>
            <a:r>
              <a:rPr lang="en-IN" sz="2400" dirty="0"/>
              <a:t> </a:t>
            </a:r>
            <a:r>
              <a:rPr lang="en-IN" sz="2400" dirty="0" smtClean="0"/>
              <a:t>      and </a:t>
            </a:r>
            <a:r>
              <a:rPr lang="en-IN" sz="2400" dirty="0"/>
              <a:t>20 dairy based</a:t>
            </a:r>
          </a:p>
          <a:p>
            <a:pPr marL="457200" lvl="2" indent="-457200">
              <a:buFont typeface="Wingdings" pitchFamily="2" charset="2"/>
              <a:buChar char="§"/>
            </a:pPr>
            <a:r>
              <a:rPr lang="en-IN" sz="2400" dirty="0"/>
              <a:t>Indicators were scored using a continues value approaches</a:t>
            </a:r>
          </a:p>
          <a:p>
            <a:pPr marL="457200" lvl="2" indent="-457200">
              <a:buFont typeface="Wingdings" pitchFamily="2" charset="2"/>
              <a:buChar char="§"/>
            </a:pPr>
            <a:r>
              <a:rPr lang="en-IN" sz="2400" dirty="0"/>
              <a:t>Major parameters for indicators scoring</a:t>
            </a:r>
          </a:p>
          <a:p>
            <a:pPr marL="971550" lvl="3" indent="-514350">
              <a:buFont typeface="+mj-lt"/>
              <a:buAutoNum type="romanLcPeriod"/>
            </a:pPr>
            <a:r>
              <a:rPr lang="en-IN" sz="2400" dirty="0">
                <a:solidFill>
                  <a:srgbClr val="0070C0"/>
                </a:solidFill>
              </a:rPr>
              <a:t>Importance of certain indicator in livelihood strategies of a farm (0-10)</a:t>
            </a:r>
          </a:p>
          <a:p>
            <a:pPr marL="971550" lvl="3" indent="-514350">
              <a:buFont typeface="+mj-lt"/>
              <a:buAutoNum type="romanLcPeriod"/>
            </a:pPr>
            <a:r>
              <a:rPr lang="en-IN" sz="2400" dirty="0">
                <a:solidFill>
                  <a:srgbClr val="0070C0"/>
                </a:solidFill>
              </a:rPr>
              <a:t>Whether owning/having access to a certain indicator had positive or negative effects and its magnitude ( -5,  +5) </a:t>
            </a:r>
          </a:p>
          <a:p>
            <a:pPr marL="971550" lvl="3" indent="-514350">
              <a:buFont typeface="+mj-lt"/>
              <a:buAutoNum type="romanLcPeriod"/>
            </a:pPr>
            <a:r>
              <a:rPr lang="en-IN" sz="2400" dirty="0">
                <a:solidFill>
                  <a:srgbClr val="0070C0"/>
                </a:solidFill>
              </a:rPr>
              <a:t>Vulnerability to on going changes ( -5,  +5); depending on whether it affects a farm negatively or positively</a:t>
            </a:r>
          </a:p>
          <a:p>
            <a:pPr marL="914400" lvl="1" indent="-457200">
              <a:buFont typeface="Wingdings" pitchFamily="2" charset="2"/>
              <a:buChar char="§"/>
              <a:defRPr/>
            </a:pP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  <a:p>
            <a:pPr marL="914400" lvl="1" indent="-457200">
              <a:buFont typeface="Wingdings" pitchFamily="2" charset="2"/>
              <a:buChar char="§"/>
              <a:defRPr/>
            </a:pP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267" y="2133600"/>
            <a:ext cx="2573933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241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52400" y="914400"/>
            <a:ext cx="9296400" cy="990600"/>
          </a:xfrm>
        </p:spPr>
        <p:txBody>
          <a:bodyPr/>
          <a:lstStyle/>
          <a:p>
            <a:pPr algn="ctr"/>
            <a:r>
              <a:rPr lang="en-US" b="1" dirty="0"/>
              <a:t>Application of </a:t>
            </a:r>
            <a:r>
              <a:rPr lang="en-US" b="1" dirty="0" err="1"/>
              <a:t>SLATE:benchmarking</a:t>
            </a:r>
            <a:r>
              <a:rPr lang="en-US" b="1" dirty="0"/>
              <a:t> farmers</a:t>
            </a:r>
            <a:r>
              <a:rPr lang="en-US" sz="4400" dirty="0">
                <a:latin typeface="Arial Narrow" pitchFamily="34" charset="0"/>
              </a:rPr>
              <a:t/>
            </a:r>
            <a:br>
              <a:rPr lang="en-US" sz="4400" dirty="0">
                <a:latin typeface="Arial Narrow" pitchFamily="34" charset="0"/>
              </a:rPr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1" y="2133600"/>
            <a:ext cx="78570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Wingdings" pitchFamily="2" charset="2"/>
              <a:buChar char="§"/>
              <a:defRPr/>
            </a:pP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  <a:p>
            <a:pPr marL="914400" lvl="1" indent="-457200">
              <a:buFont typeface="Wingdings" pitchFamily="2" charset="2"/>
              <a:buChar char="§"/>
              <a:defRPr/>
            </a:pP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3400" y="2480370"/>
            <a:ext cx="7696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2" indent="-457200">
              <a:buFont typeface="Wingdings" pitchFamily="2" charset="2"/>
              <a:buChar char="§"/>
            </a:pPr>
            <a:r>
              <a:rPr lang="en-IN" sz="2800" dirty="0">
                <a:latin typeface="Arial Narrow" pitchFamily="34" charset="0"/>
              </a:rPr>
              <a:t>~Biophysical based </a:t>
            </a:r>
            <a:r>
              <a:rPr lang="en-IN" sz="2800" dirty="0" err="1">
                <a:latin typeface="Arial Narrow" pitchFamily="34" charset="0"/>
              </a:rPr>
              <a:t>starta</a:t>
            </a:r>
            <a:r>
              <a:rPr lang="en-IN" sz="2800" dirty="0">
                <a:latin typeface="Arial Narrow" pitchFamily="34" charset="0"/>
              </a:rPr>
              <a:t>: Tulu-</a:t>
            </a:r>
            <a:r>
              <a:rPr lang="en-IN" sz="2800" dirty="0" err="1">
                <a:latin typeface="Arial Narrow" pitchFamily="34" charset="0"/>
              </a:rPr>
              <a:t>negeso</a:t>
            </a:r>
            <a:r>
              <a:rPr lang="en-IN" sz="2800" dirty="0">
                <a:latin typeface="Arial Narrow" pitchFamily="34" charset="0"/>
              </a:rPr>
              <a:t>, </a:t>
            </a:r>
            <a:r>
              <a:rPr lang="en-IN" sz="2800" dirty="0" err="1">
                <a:latin typeface="Arial Narrow" pitchFamily="34" charset="0"/>
              </a:rPr>
              <a:t>Chefa-woligela</a:t>
            </a:r>
            <a:r>
              <a:rPr lang="en-IN" sz="2800" dirty="0">
                <a:latin typeface="Arial Narrow" pitchFamily="34" charset="0"/>
              </a:rPr>
              <a:t>, </a:t>
            </a:r>
            <a:r>
              <a:rPr lang="en-IN" sz="2800" dirty="0" err="1">
                <a:latin typeface="Arial Narrow" pitchFamily="34" charset="0"/>
              </a:rPr>
              <a:t>Mirti</a:t>
            </a:r>
            <a:r>
              <a:rPr lang="en-IN" sz="2800" dirty="0">
                <a:latin typeface="Arial Narrow" pitchFamily="34" charset="0"/>
              </a:rPr>
              <a:t>-leman</a:t>
            </a:r>
          </a:p>
          <a:p>
            <a:pPr marL="0" lvl="2" indent="0">
              <a:buNone/>
            </a:pPr>
            <a:endParaRPr lang="en-IN" sz="2800" dirty="0">
              <a:latin typeface="Arial Narrow" pitchFamily="34" charset="0"/>
            </a:endParaRPr>
          </a:p>
          <a:p>
            <a:pPr marL="457200" lvl="2" indent="-457200">
              <a:buFont typeface="Wingdings" pitchFamily="2" charset="2"/>
              <a:buChar char="§"/>
            </a:pPr>
            <a:r>
              <a:rPr lang="en-IN" sz="2800" dirty="0">
                <a:latin typeface="Arial Narrow" pitchFamily="34" charset="0"/>
              </a:rPr>
              <a:t>SLATE- Integrated livelihood benchmarking: top 25% versus bottom 25% in terms of livelihood assets endowment) </a:t>
            </a:r>
          </a:p>
          <a:p>
            <a:pPr marL="0" lvl="2" indent="0">
              <a:buNone/>
            </a:pPr>
            <a:endParaRPr lang="en-IN" sz="2800" dirty="0">
              <a:latin typeface="Arial Narrow" pitchFamily="34" charset="0"/>
            </a:endParaRPr>
          </a:p>
          <a:p>
            <a:pPr marL="457200" lvl="2" indent="-457200">
              <a:buFont typeface="Wingdings" pitchFamily="2" charset="2"/>
              <a:buChar char="§"/>
            </a:pPr>
            <a:r>
              <a:rPr lang="en-IN" sz="2800" dirty="0">
                <a:latin typeface="Arial Narrow" pitchFamily="34" charset="0"/>
              </a:rPr>
              <a:t>Linkage with the PRA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s template_Ethiopia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presentations template_Ethiopia</Template>
  <TotalTime>108</TotalTime>
  <Words>990</Words>
  <Application>Microsoft Office PowerPoint</Application>
  <PresentationFormat>On-screen Show (4:3)</PresentationFormat>
  <Paragraphs>185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Africa RISING presentations template_Ethiopia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Yasabu, Simret (ILRI)</dc:creator>
  <cp:lastModifiedBy>Yasabu, Simret (ILRI)</cp:lastModifiedBy>
  <cp:revision>31</cp:revision>
  <cp:lastPrinted>2011-10-06T11:45:23Z</cp:lastPrinted>
  <dcterms:created xsi:type="dcterms:W3CDTF">2013-04-10T06:26:04Z</dcterms:created>
  <dcterms:modified xsi:type="dcterms:W3CDTF">2013-04-10T08:14:42Z</dcterms:modified>
</cp:coreProperties>
</file>